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5" r:id="rId7"/>
    <p:sldId id="261" r:id="rId8"/>
    <p:sldId id="262" r:id="rId9"/>
    <p:sldId id="263" r:id="rId10"/>
    <p:sldId id="264"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9" d="100"/>
          <a:sy n="109" d="100"/>
        </p:scale>
        <p:origin x="3294"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90AB085-70E7-42F9-92F5-E9A4F9F2895A}" type="datetimeFigureOut">
              <a:rPr lang="en-US" smtClean="0"/>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FE68EB-81DF-4824-81FC-207357916561}" type="slidenum">
              <a:rPr lang="en-US" smtClean="0"/>
              <a:t>‹#›</a:t>
            </a:fld>
            <a:endParaRPr lang="en-US"/>
          </a:p>
        </p:txBody>
      </p:sp>
    </p:spTree>
    <p:extLst>
      <p:ext uri="{BB962C8B-B14F-4D97-AF65-F5344CB8AC3E}">
        <p14:creationId xmlns:p14="http://schemas.microsoft.com/office/powerpoint/2010/main" val="1760653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0AB085-70E7-42F9-92F5-E9A4F9F2895A}" type="datetimeFigureOut">
              <a:rPr lang="en-US" smtClean="0"/>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FE68EB-81DF-4824-81FC-207357916561}" type="slidenum">
              <a:rPr lang="en-US" smtClean="0"/>
              <a:t>‹#›</a:t>
            </a:fld>
            <a:endParaRPr lang="en-US"/>
          </a:p>
        </p:txBody>
      </p:sp>
    </p:spTree>
    <p:extLst>
      <p:ext uri="{BB962C8B-B14F-4D97-AF65-F5344CB8AC3E}">
        <p14:creationId xmlns:p14="http://schemas.microsoft.com/office/powerpoint/2010/main" val="2714519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0AB085-70E7-42F9-92F5-E9A4F9F2895A}" type="datetimeFigureOut">
              <a:rPr lang="en-US" smtClean="0"/>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FE68EB-81DF-4824-81FC-207357916561}" type="slidenum">
              <a:rPr lang="en-US" smtClean="0"/>
              <a:t>‹#›</a:t>
            </a:fld>
            <a:endParaRPr lang="en-US"/>
          </a:p>
        </p:txBody>
      </p:sp>
    </p:spTree>
    <p:extLst>
      <p:ext uri="{BB962C8B-B14F-4D97-AF65-F5344CB8AC3E}">
        <p14:creationId xmlns:p14="http://schemas.microsoft.com/office/powerpoint/2010/main" val="4175160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0AB085-70E7-42F9-92F5-E9A4F9F2895A}" type="datetimeFigureOut">
              <a:rPr lang="en-US" smtClean="0"/>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FE68EB-81DF-4824-81FC-207357916561}" type="slidenum">
              <a:rPr lang="en-US" smtClean="0"/>
              <a:t>‹#›</a:t>
            </a:fld>
            <a:endParaRPr lang="en-US"/>
          </a:p>
        </p:txBody>
      </p:sp>
    </p:spTree>
    <p:extLst>
      <p:ext uri="{BB962C8B-B14F-4D97-AF65-F5344CB8AC3E}">
        <p14:creationId xmlns:p14="http://schemas.microsoft.com/office/powerpoint/2010/main" val="640769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AB085-70E7-42F9-92F5-E9A4F9F2895A}" type="datetimeFigureOut">
              <a:rPr lang="en-US" smtClean="0"/>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FE68EB-81DF-4824-81FC-207357916561}" type="slidenum">
              <a:rPr lang="en-US" smtClean="0"/>
              <a:t>‹#›</a:t>
            </a:fld>
            <a:endParaRPr lang="en-US"/>
          </a:p>
        </p:txBody>
      </p:sp>
    </p:spTree>
    <p:extLst>
      <p:ext uri="{BB962C8B-B14F-4D97-AF65-F5344CB8AC3E}">
        <p14:creationId xmlns:p14="http://schemas.microsoft.com/office/powerpoint/2010/main" val="2287078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0AB085-70E7-42F9-92F5-E9A4F9F2895A}" type="datetimeFigureOut">
              <a:rPr lang="en-US" smtClean="0"/>
              <a:t>9/29/2020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FE68EB-81DF-4824-81FC-207357916561}" type="slidenum">
              <a:rPr lang="en-US" smtClean="0"/>
              <a:t>‹#›</a:t>
            </a:fld>
            <a:endParaRPr lang="en-US"/>
          </a:p>
        </p:txBody>
      </p:sp>
    </p:spTree>
    <p:extLst>
      <p:ext uri="{BB962C8B-B14F-4D97-AF65-F5344CB8AC3E}">
        <p14:creationId xmlns:p14="http://schemas.microsoft.com/office/powerpoint/2010/main" val="32663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0AB085-70E7-42F9-92F5-E9A4F9F2895A}" type="datetimeFigureOut">
              <a:rPr lang="en-US" smtClean="0"/>
              <a:t>9/29/2020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FE68EB-81DF-4824-81FC-207357916561}" type="slidenum">
              <a:rPr lang="en-US" smtClean="0"/>
              <a:t>‹#›</a:t>
            </a:fld>
            <a:endParaRPr lang="en-US"/>
          </a:p>
        </p:txBody>
      </p:sp>
    </p:spTree>
    <p:extLst>
      <p:ext uri="{BB962C8B-B14F-4D97-AF65-F5344CB8AC3E}">
        <p14:creationId xmlns:p14="http://schemas.microsoft.com/office/powerpoint/2010/main" val="1502782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0AB085-70E7-42F9-92F5-E9A4F9F2895A}" type="datetimeFigureOut">
              <a:rPr lang="en-US" smtClean="0"/>
              <a:t>9/29/2020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FE68EB-81DF-4824-81FC-207357916561}" type="slidenum">
              <a:rPr lang="en-US" smtClean="0"/>
              <a:t>‹#›</a:t>
            </a:fld>
            <a:endParaRPr lang="en-US"/>
          </a:p>
        </p:txBody>
      </p:sp>
    </p:spTree>
    <p:extLst>
      <p:ext uri="{BB962C8B-B14F-4D97-AF65-F5344CB8AC3E}">
        <p14:creationId xmlns:p14="http://schemas.microsoft.com/office/powerpoint/2010/main" val="2392856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0AB085-70E7-42F9-92F5-E9A4F9F2895A}" type="datetimeFigureOut">
              <a:rPr lang="en-US" smtClean="0"/>
              <a:t>9/29/2020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FE68EB-81DF-4824-81FC-207357916561}" type="slidenum">
              <a:rPr lang="en-US" smtClean="0"/>
              <a:t>‹#›</a:t>
            </a:fld>
            <a:endParaRPr lang="en-US"/>
          </a:p>
        </p:txBody>
      </p:sp>
    </p:spTree>
    <p:extLst>
      <p:ext uri="{BB962C8B-B14F-4D97-AF65-F5344CB8AC3E}">
        <p14:creationId xmlns:p14="http://schemas.microsoft.com/office/powerpoint/2010/main" val="969163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0AB085-70E7-42F9-92F5-E9A4F9F2895A}" type="datetimeFigureOut">
              <a:rPr lang="en-US" smtClean="0"/>
              <a:t>9/29/2020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FE68EB-81DF-4824-81FC-207357916561}" type="slidenum">
              <a:rPr lang="en-US" smtClean="0"/>
              <a:t>‹#›</a:t>
            </a:fld>
            <a:endParaRPr lang="en-US"/>
          </a:p>
        </p:txBody>
      </p:sp>
    </p:spTree>
    <p:extLst>
      <p:ext uri="{BB962C8B-B14F-4D97-AF65-F5344CB8AC3E}">
        <p14:creationId xmlns:p14="http://schemas.microsoft.com/office/powerpoint/2010/main" val="2096882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0AB085-70E7-42F9-92F5-E9A4F9F2895A}" type="datetimeFigureOut">
              <a:rPr lang="en-US" smtClean="0"/>
              <a:t>9/29/2020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FE68EB-81DF-4824-81FC-207357916561}" type="slidenum">
              <a:rPr lang="en-US" smtClean="0"/>
              <a:t>‹#›</a:t>
            </a:fld>
            <a:endParaRPr lang="en-US"/>
          </a:p>
        </p:txBody>
      </p:sp>
    </p:spTree>
    <p:extLst>
      <p:ext uri="{BB962C8B-B14F-4D97-AF65-F5344CB8AC3E}">
        <p14:creationId xmlns:p14="http://schemas.microsoft.com/office/powerpoint/2010/main" val="1400755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1">
                <a:lumMod val="60000"/>
                <a:lumOff val="40000"/>
              </a:schemeClr>
            </a:gs>
            <a:gs pos="15000">
              <a:schemeClr val="tx2">
                <a:lumMod val="20000"/>
                <a:lumOff val="8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0AB085-70E7-42F9-92F5-E9A4F9F2895A}" type="datetimeFigureOut">
              <a:rPr lang="en-US" smtClean="0"/>
              <a:t>9/29/2020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FE68EB-81DF-4824-81FC-207357916561}" type="slidenum">
              <a:rPr lang="en-US" smtClean="0"/>
              <a:t>‹#›</a:t>
            </a:fld>
            <a:endParaRPr lang="en-US"/>
          </a:p>
        </p:txBody>
      </p:sp>
    </p:spTree>
    <p:extLst>
      <p:ext uri="{BB962C8B-B14F-4D97-AF65-F5344CB8AC3E}">
        <p14:creationId xmlns:p14="http://schemas.microsoft.com/office/powerpoint/2010/main" val="1479046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400" y="2048608"/>
            <a:ext cx="5486400" cy="4308872"/>
          </a:xfrm>
          <a:prstGeom prst="rect">
            <a:avLst/>
          </a:prstGeom>
          <a:noFill/>
        </p:spPr>
        <p:txBody>
          <a:bodyPr wrap="square" rtlCol="0">
            <a:spAutoFit/>
          </a:bodyPr>
          <a:lstStyle/>
          <a:p>
            <a:pPr algn="ctr"/>
            <a:r>
              <a:rPr lang="en-US" sz="3200" b="1" u="sng" dirty="0"/>
              <a:t>Team 9 </a:t>
            </a:r>
          </a:p>
          <a:p>
            <a:pPr algn="ctr"/>
            <a:r>
              <a:rPr lang="en-US" sz="3200" dirty="0" err="1"/>
              <a:t>Murtadha</a:t>
            </a:r>
            <a:r>
              <a:rPr lang="en-US" sz="3200" dirty="0"/>
              <a:t> Al </a:t>
            </a:r>
            <a:r>
              <a:rPr lang="en-US" sz="3200" dirty="0" err="1"/>
              <a:t>Ismaiel</a:t>
            </a:r>
            <a:endParaRPr lang="en-US" sz="3200" dirty="0"/>
          </a:p>
          <a:p>
            <a:pPr algn="ctr"/>
            <a:r>
              <a:rPr lang="en-US" sz="3200" dirty="0"/>
              <a:t>Alex </a:t>
            </a:r>
            <a:r>
              <a:rPr lang="en-US" sz="3200" dirty="0" err="1"/>
              <a:t>Cendrowski</a:t>
            </a:r>
            <a:endParaRPr lang="en-US" sz="3200" dirty="0"/>
          </a:p>
          <a:p>
            <a:pPr algn="ctr"/>
            <a:r>
              <a:rPr lang="en-US" sz="3200" dirty="0"/>
              <a:t>Nathaniel </a:t>
            </a:r>
            <a:r>
              <a:rPr lang="en-US" sz="3200" dirty="0" err="1"/>
              <a:t>Degenhardt</a:t>
            </a:r>
            <a:endParaRPr lang="en-US" sz="3200" dirty="0"/>
          </a:p>
          <a:p>
            <a:pPr algn="ctr"/>
            <a:r>
              <a:rPr lang="en-US" sz="3200" dirty="0"/>
              <a:t>Katelyn Reece</a:t>
            </a:r>
          </a:p>
          <a:p>
            <a:pPr algn="ctr"/>
            <a:r>
              <a:rPr lang="en-US" sz="3200" dirty="0"/>
              <a:t>Abdullah Al </a:t>
            </a:r>
            <a:r>
              <a:rPr lang="en-US" sz="3200" dirty="0" err="1"/>
              <a:t>Baki</a:t>
            </a:r>
            <a:r>
              <a:rPr lang="en-US" sz="3200" dirty="0"/>
              <a:t> </a:t>
            </a:r>
            <a:r>
              <a:rPr lang="en-US" sz="3200" dirty="0" err="1"/>
              <a:t>Sifat</a:t>
            </a:r>
            <a:endParaRPr lang="en-US" sz="3200" dirty="0"/>
          </a:p>
          <a:p>
            <a:pPr algn="ctr"/>
            <a:r>
              <a:rPr lang="en-US" sz="3200" dirty="0"/>
              <a:t>Jeremy Witherspoon</a:t>
            </a:r>
          </a:p>
          <a:p>
            <a:pPr algn="ctr"/>
            <a:r>
              <a:rPr lang="en-US" sz="3200" dirty="0" err="1"/>
              <a:t>Woltz</a:t>
            </a:r>
            <a:r>
              <a:rPr lang="en-US" sz="3200" dirty="0"/>
              <a:t> Zane</a:t>
            </a:r>
          </a:p>
          <a:p>
            <a:endParaRPr lang="en-US" dirty="0"/>
          </a:p>
        </p:txBody>
      </p:sp>
      <p:sp>
        <p:nvSpPr>
          <p:cNvPr id="3" name="Rectangle 2"/>
          <p:cNvSpPr/>
          <p:nvPr/>
        </p:nvSpPr>
        <p:spPr>
          <a:xfrm>
            <a:off x="1083976" y="794238"/>
            <a:ext cx="6671250" cy="923330"/>
          </a:xfrm>
          <a:prstGeom prst="rect">
            <a:avLst/>
          </a:prstGeom>
          <a:noFill/>
        </p:spPr>
        <p:txBody>
          <a:bodyPr wrap="none" lIns="91440" tIns="45720" rIns="91440" bIns="45720">
            <a:spAutoFit/>
          </a:bodyPr>
          <a:lstStyle/>
          <a:p>
            <a:pPr algn="ctr"/>
            <a:r>
              <a:rPr lang="en-US" sz="5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Hand Powered Bicycle</a:t>
            </a:r>
          </a:p>
        </p:txBody>
      </p:sp>
    </p:spTree>
    <p:extLst>
      <p:ext uri="{BB962C8B-B14F-4D97-AF65-F5344CB8AC3E}">
        <p14:creationId xmlns:p14="http://schemas.microsoft.com/office/powerpoint/2010/main" val="1510255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the Product</a:t>
            </a:r>
          </a:p>
        </p:txBody>
      </p:sp>
      <p:sp>
        <p:nvSpPr>
          <p:cNvPr id="3" name="Content Placeholder 2"/>
          <p:cNvSpPr>
            <a:spLocks noGrp="1"/>
          </p:cNvSpPr>
          <p:nvPr>
            <p:ph idx="1"/>
          </p:nvPr>
        </p:nvSpPr>
        <p:spPr/>
        <p:txBody>
          <a:bodyPr>
            <a:normAutofit/>
          </a:bodyPr>
          <a:lstStyle/>
          <a:p>
            <a:pPr marL="0" indent="0">
              <a:buNone/>
            </a:pPr>
            <a:r>
              <a:rPr lang="en-US" sz="2000" dirty="0"/>
              <a:t>Marketing the product is extremely important and to market an item that is for a specific buyer makes marketing even more important.</a:t>
            </a:r>
          </a:p>
          <a:p>
            <a:r>
              <a:rPr lang="en-US" sz="2000" dirty="0"/>
              <a:t>Internet</a:t>
            </a:r>
          </a:p>
          <a:p>
            <a:pPr marL="0" indent="0">
              <a:buNone/>
            </a:pPr>
            <a:r>
              <a:rPr lang="en-US" sz="2000" dirty="0"/>
              <a:t>This will be one of the biggest ways to market the product, as people can search for the bike or find out about our bike from related websites.</a:t>
            </a:r>
          </a:p>
          <a:p>
            <a:r>
              <a:rPr lang="en-US" sz="2000" dirty="0"/>
              <a:t>Specialty stores or bike shops</a:t>
            </a:r>
          </a:p>
          <a:p>
            <a:pPr marL="0" indent="0">
              <a:buNone/>
            </a:pPr>
            <a:r>
              <a:rPr lang="en-US" sz="2000" dirty="0"/>
              <a:t>Being able to keep our product where people will see or experience our problem would be a great place to have it and market it.</a:t>
            </a:r>
          </a:p>
          <a:p>
            <a:r>
              <a:rPr lang="en-US" sz="2000" dirty="0"/>
              <a:t>Sporting Goods</a:t>
            </a:r>
          </a:p>
          <a:p>
            <a:pPr marL="0" indent="0">
              <a:buNone/>
            </a:pPr>
            <a:r>
              <a:rPr lang="en-US" sz="2000" dirty="0"/>
              <a:t>Putting our product in stores like Dick’s sporting goods could be a way to open our product to people who might not see it otherwise. </a:t>
            </a:r>
          </a:p>
          <a:p>
            <a:endParaRPr lang="en-US" sz="2000" dirty="0"/>
          </a:p>
        </p:txBody>
      </p:sp>
    </p:spTree>
    <p:extLst>
      <p:ext uri="{BB962C8B-B14F-4D97-AF65-F5344CB8AC3E}">
        <p14:creationId xmlns:p14="http://schemas.microsoft.com/office/powerpoint/2010/main" val="1125514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Description of our Problem: </a:t>
            </a:r>
          </a:p>
        </p:txBody>
      </p:sp>
      <p:sp>
        <p:nvSpPr>
          <p:cNvPr id="7" name="Text Placeholder 6"/>
          <p:cNvSpPr>
            <a:spLocks noGrp="1"/>
          </p:cNvSpPr>
          <p:nvPr>
            <p:ph idx="1"/>
          </p:nvPr>
        </p:nvSpPr>
        <p:spPr/>
        <p:txBody>
          <a:bodyPr/>
          <a:lstStyle/>
          <a:p>
            <a:r>
              <a:rPr lang="en-US" dirty="0"/>
              <a:t>We had to find a way to create a bike that anyone could ride and specifically a bike that could be ridden by handicapped people. We had to design a bike that was maneuverable, accessible, and easy enough to operate for anyone. </a:t>
            </a:r>
          </a:p>
        </p:txBody>
      </p:sp>
    </p:spTree>
    <p:extLst>
      <p:ext uri="{BB962C8B-B14F-4D97-AF65-F5344CB8AC3E}">
        <p14:creationId xmlns:p14="http://schemas.microsoft.com/office/powerpoint/2010/main" val="3419549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Ideas</a:t>
            </a:r>
          </a:p>
        </p:txBody>
      </p:sp>
      <p:pic>
        <p:nvPicPr>
          <p:cNvPr id="1027" name="Picture 3"/>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371600"/>
            <a:ext cx="34290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0" y="4267200"/>
            <a:ext cx="3048000" cy="369332"/>
          </a:xfrm>
          <a:prstGeom prst="rect">
            <a:avLst/>
          </a:prstGeom>
          <a:noFill/>
        </p:spPr>
        <p:txBody>
          <a:bodyPr wrap="square" rtlCol="0">
            <a:spAutoFit/>
          </a:bodyPr>
          <a:lstStyle/>
          <a:p>
            <a:endParaRPr lang="en-US" dirty="0"/>
          </a:p>
        </p:txBody>
      </p:sp>
      <p:pic>
        <p:nvPicPr>
          <p:cNvPr id="103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4038600"/>
            <a:ext cx="342900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rcRect/>
          <a:stretch>
            <a:fillRect/>
          </a:stretch>
        </p:blipFill>
        <p:spPr bwMode="auto">
          <a:xfrm>
            <a:off x="4800600" y="1371600"/>
            <a:ext cx="3432175" cy="2514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0600" y="4076755"/>
            <a:ext cx="3429000" cy="2324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2312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Finalized Idea</a:t>
            </a:r>
          </a:p>
        </p:txBody>
      </p:sp>
      <p:sp>
        <p:nvSpPr>
          <p:cNvPr id="8" name="Content Placeholder 7"/>
          <p:cNvSpPr>
            <a:spLocks noGrp="1"/>
          </p:cNvSpPr>
          <p:nvPr>
            <p:ph sz="half" idx="1"/>
          </p:nvPr>
        </p:nvSpPr>
        <p:spPr/>
        <p:txBody>
          <a:bodyPr/>
          <a:lstStyle/>
          <a:p>
            <a:r>
              <a:rPr lang="en-US" dirty="0"/>
              <a:t>We chose this design because it fit all the criteria needed to make an accessible, maneuverable and easy to use bike.</a:t>
            </a:r>
          </a:p>
        </p:txBody>
      </p:sp>
      <p:pic>
        <p:nvPicPr>
          <p:cNvPr id="2050"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800600" y="1524000"/>
            <a:ext cx="4038600" cy="3169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5580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Catia</a:t>
            </a:r>
            <a:r>
              <a:rPr lang="en-US" dirty="0"/>
              <a:t> Models of Bike</a:t>
            </a:r>
          </a:p>
        </p:txBody>
      </p:sp>
      <p:pic>
        <p:nvPicPr>
          <p:cNvPr id="3074" name="Picture 2" descr="C:\Users\Alex\Desktop\fra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20" y="1600200"/>
            <a:ext cx="3367314" cy="22098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ex\Desktop\hand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962399"/>
            <a:ext cx="22098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lex\Desktop\sea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3966674"/>
            <a:ext cx="2886869" cy="27103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Alex\Desktop\shaf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67200" y="1611923"/>
            <a:ext cx="3547666" cy="21980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Alex\Desktop\whee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962399"/>
            <a:ext cx="3200400" cy="2714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21777" y="3440668"/>
            <a:ext cx="838200" cy="369332"/>
          </a:xfrm>
          <a:prstGeom prst="rect">
            <a:avLst/>
          </a:prstGeom>
          <a:solidFill>
            <a:schemeClr val="bg1"/>
          </a:solidFill>
        </p:spPr>
        <p:txBody>
          <a:bodyPr wrap="square" rtlCol="0">
            <a:spAutoFit/>
          </a:bodyPr>
          <a:lstStyle/>
          <a:p>
            <a:r>
              <a:rPr lang="en-US" dirty="0"/>
              <a:t>Frame</a:t>
            </a:r>
          </a:p>
        </p:txBody>
      </p:sp>
      <p:sp>
        <p:nvSpPr>
          <p:cNvPr id="11" name="TextBox 10"/>
          <p:cNvSpPr txBox="1"/>
          <p:nvPr/>
        </p:nvSpPr>
        <p:spPr>
          <a:xfrm>
            <a:off x="4267200" y="3440668"/>
            <a:ext cx="838200" cy="369332"/>
          </a:xfrm>
          <a:prstGeom prst="rect">
            <a:avLst/>
          </a:prstGeom>
          <a:solidFill>
            <a:schemeClr val="bg1"/>
          </a:solidFill>
        </p:spPr>
        <p:txBody>
          <a:bodyPr wrap="square" rtlCol="0">
            <a:spAutoFit/>
          </a:bodyPr>
          <a:lstStyle/>
          <a:p>
            <a:r>
              <a:rPr lang="en-US" dirty="0"/>
              <a:t>Shaft</a:t>
            </a:r>
          </a:p>
        </p:txBody>
      </p:sp>
      <p:sp>
        <p:nvSpPr>
          <p:cNvPr id="12" name="TextBox 11"/>
          <p:cNvSpPr txBox="1"/>
          <p:nvPr/>
        </p:nvSpPr>
        <p:spPr>
          <a:xfrm>
            <a:off x="76199" y="6314878"/>
            <a:ext cx="1283777" cy="369332"/>
          </a:xfrm>
          <a:prstGeom prst="rect">
            <a:avLst/>
          </a:prstGeom>
          <a:solidFill>
            <a:schemeClr val="bg1"/>
          </a:solidFill>
        </p:spPr>
        <p:txBody>
          <a:bodyPr wrap="square" rtlCol="0">
            <a:spAutoFit/>
          </a:bodyPr>
          <a:lstStyle/>
          <a:p>
            <a:r>
              <a:rPr lang="en-US" dirty="0"/>
              <a:t>Handles x2</a:t>
            </a:r>
          </a:p>
        </p:txBody>
      </p:sp>
      <p:sp>
        <p:nvSpPr>
          <p:cNvPr id="13" name="TextBox 12"/>
          <p:cNvSpPr txBox="1"/>
          <p:nvPr/>
        </p:nvSpPr>
        <p:spPr>
          <a:xfrm>
            <a:off x="2438400" y="6307692"/>
            <a:ext cx="838200" cy="369332"/>
          </a:xfrm>
          <a:prstGeom prst="rect">
            <a:avLst/>
          </a:prstGeom>
          <a:solidFill>
            <a:schemeClr val="bg1"/>
          </a:solidFill>
        </p:spPr>
        <p:txBody>
          <a:bodyPr wrap="square" rtlCol="0">
            <a:spAutoFit/>
          </a:bodyPr>
          <a:lstStyle/>
          <a:p>
            <a:r>
              <a:rPr lang="en-US" dirty="0"/>
              <a:t>Seat</a:t>
            </a:r>
          </a:p>
        </p:txBody>
      </p:sp>
      <p:sp>
        <p:nvSpPr>
          <p:cNvPr id="14" name="TextBox 13"/>
          <p:cNvSpPr txBox="1"/>
          <p:nvPr/>
        </p:nvSpPr>
        <p:spPr>
          <a:xfrm>
            <a:off x="5486400" y="6314878"/>
            <a:ext cx="1219200" cy="369332"/>
          </a:xfrm>
          <a:prstGeom prst="rect">
            <a:avLst/>
          </a:prstGeom>
          <a:solidFill>
            <a:schemeClr val="bg1"/>
          </a:solidFill>
        </p:spPr>
        <p:txBody>
          <a:bodyPr wrap="square" rtlCol="0">
            <a:spAutoFit/>
          </a:bodyPr>
          <a:lstStyle/>
          <a:p>
            <a:r>
              <a:rPr lang="en-US" dirty="0"/>
              <a:t>Wheels x3</a:t>
            </a:r>
          </a:p>
        </p:txBody>
      </p:sp>
    </p:spTree>
    <p:extLst>
      <p:ext uri="{BB962C8B-B14F-4D97-AF65-F5344CB8AC3E}">
        <p14:creationId xmlns:p14="http://schemas.microsoft.com/office/powerpoint/2010/main" val="786413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Catia</a:t>
            </a:r>
            <a:r>
              <a:rPr lang="en-US" dirty="0"/>
              <a:t> Models Cont.</a:t>
            </a:r>
          </a:p>
        </p:txBody>
      </p:sp>
      <p:pic>
        <p:nvPicPr>
          <p:cNvPr id="5122" name="Picture 2" descr="C:\Users\Alex\Desktop\big ge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4278385"/>
            <a:ext cx="4267200" cy="239651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Alex\Desktop\stirru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559169"/>
            <a:ext cx="4267200" cy="256079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Alex\Desktop\hand ax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559169"/>
            <a:ext cx="3429000" cy="51157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6305568"/>
            <a:ext cx="1143000" cy="369332"/>
          </a:xfrm>
          <a:prstGeom prst="rect">
            <a:avLst/>
          </a:prstGeom>
          <a:solidFill>
            <a:schemeClr val="bg1"/>
          </a:solidFill>
        </p:spPr>
        <p:txBody>
          <a:bodyPr wrap="square" rtlCol="0">
            <a:spAutoFit/>
          </a:bodyPr>
          <a:lstStyle/>
          <a:p>
            <a:r>
              <a:rPr lang="en-US" dirty="0"/>
              <a:t>Axles x3</a:t>
            </a:r>
          </a:p>
        </p:txBody>
      </p:sp>
      <p:sp>
        <p:nvSpPr>
          <p:cNvPr id="7" name="TextBox 6"/>
          <p:cNvSpPr txBox="1"/>
          <p:nvPr/>
        </p:nvSpPr>
        <p:spPr>
          <a:xfrm>
            <a:off x="3962400" y="3747702"/>
            <a:ext cx="1143000" cy="369332"/>
          </a:xfrm>
          <a:prstGeom prst="rect">
            <a:avLst/>
          </a:prstGeom>
          <a:solidFill>
            <a:schemeClr val="bg1"/>
          </a:solidFill>
        </p:spPr>
        <p:txBody>
          <a:bodyPr wrap="square" rtlCol="0">
            <a:spAutoFit/>
          </a:bodyPr>
          <a:lstStyle/>
          <a:p>
            <a:r>
              <a:rPr lang="en-US" dirty="0"/>
              <a:t>Stirrup x2</a:t>
            </a:r>
          </a:p>
        </p:txBody>
      </p:sp>
      <p:sp>
        <p:nvSpPr>
          <p:cNvPr id="8" name="TextBox 7"/>
          <p:cNvSpPr txBox="1"/>
          <p:nvPr/>
        </p:nvSpPr>
        <p:spPr>
          <a:xfrm>
            <a:off x="3962400" y="6305568"/>
            <a:ext cx="1066800" cy="369332"/>
          </a:xfrm>
          <a:prstGeom prst="rect">
            <a:avLst/>
          </a:prstGeom>
          <a:solidFill>
            <a:schemeClr val="bg1"/>
          </a:solidFill>
        </p:spPr>
        <p:txBody>
          <a:bodyPr wrap="square" rtlCol="0">
            <a:spAutoFit/>
          </a:bodyPr>
          <a:lstStyle/>
          <a:p>
            <a:r>
              <a:rPr lang="en-US" dirty="0"/>
              <a:t>Gears x2</a:t>
            </a:r>
          </a:p>
        </p:txBody>
      </p:sp>
    </p:spTree>
    <p:extLst>
      <p:ext uri="{BB962C8B-B14F-4D97-AF65-F5344CB8AC3E}">
        <p14:creationId xmlns:p14="http://schemas.microsoft.com/office/powerpoint/2010/main" val="1667717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Assembled Model</a:t>
            </a:r>
          </a:p>
        </p:txBody>
      </p:sp>
      <p:pic>
        <p:nvPicPr>
          <p:cNvPr id="4099" name="Picture 3" descr="C:\Users\Alex\Desktop\assembl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7772399"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632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of Design</a:t>
            </a:r>
          </a:p>
        </p:txBody>
      </p:sp>
      <p:sp>
        <p:nvSpPr>
          <p:cNvPr id="3" name="Content Placeholder 2"/>
          <p:cNvSpPr>
            <a:spLocks noGrp="1"/>
          </p:cNvSpPr>
          <p:nvPr>
            <p:ph idx="1"/>
          </p:nvPr>
        </p:nvSpPr>
        <p:spPr/>
        <p:txBody>
          <a:bodyPr>
            <a:normAutofit/>
          </a:bodyPr>
          <a:lstStyle/>
          <a:p>
            <a:r>
              <a:rPr lang="en-US" sz="2000" dirty="0"/>
              <a:t>We decided that aluminum would make up most parts of the bike ranging from the seat, frame, handles, axles, and gears while the seat would be cushioned with leather and foam, the gear belt, handle covers, and wheels would all be made from rubber.</a:t>
            </a:r>
          </a:p>
          <a:p>
            <a:r>
              <a:rPr lang="en-US" sz="2000" dirty="0"/>
              <a:t>Pros</a:t>
            </a:r>
          </a:p>
          <a:p>
            <a:pPr lvl="1">
              <a:buFont typeface="Wingdings" panose="05000000000000000000" pitchFamily="2" charset="2"/>
              <a:buChar char="§"/>
            </a:pPr>
            <a:r>
              <a:rPr lang="en-US" sz="1600" dirty="0"/>
              <a:t>Using aluminum would make the product both strong and lightweight</a:t>
            </a:r>
          </a:p>
          <a:p>
            <a:pPr lvl="1">
              <a:buFont typeface="Wingdings" panose="05000000000000000000" pitchFamily="2" charset="2"/>
              <a:buChar char="§"/>
            </a:pPr>
            <a:r>
              <a:rPr lang="en-US" sz="1600" dirty="0"/>
              <a:t>Product will be sturdy and reliable</a:t>
            </a:r>
          </a:p>
          <a:p>
            <a:pPr lvl="1">
              <a:buFont typeface="Wingdings" panose="05000000000000000000" pitchFamily="2" charset="2"/>
              <a:buChar char="§"/>
            </a:pPr>
            <a:r>
              <a:rPr lang="en-US" sz="1600" dirty="0"/>
              <a:t>Parts will be reliable</a:t>
            </a:r>
          </a:p>
          <a:p>
            <a:r>
              <a:rPr lang="en-US" sz="2000" dirty="0"/>
              <a:t>Cons</a:t>
            </a:r>
          </a:p>
          <a:p>
            <a:pPr lvl="1">
              <a:buFont typeface="Wingdings" panose="05000000000000000000" pitchFamily="2" charset="2"/>
              <a:buChar char="§"/>
            </a:pPr>
            <a:r>
              <a:rPr lang="en-US" sz="1600" dirty="0"/>
              <a:t>Aluminum not quite as strong as other materials 	</a:t>
            </a:r>
          </a:p>
          <a:p>
            <a:pPr lvl="2"/>
            <a:endParaRPr lang="en-US" sz="1600" dirty="0"/>
          </a:p>
        </p:txBody>
      </p:sp>
    </p:spTree>
    <p:extLst>
      <p:ext uri="{BB962C8B-B14F-4D97-AF65-F5344CB8AC3E}">
        <p14:creationId xmlns:p14="http://schemas.microsoft.com/office/powerpoint/2010/main" val="942522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Production Cost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92040677"/>
              </p:ext>
            </p:extLst>
          </p:nvPr>
        </p:nvGraphicFramePr>
        <p:xfrm>
          <a:off x="457200" y="1600200"/>
          <a:ext cx="8229600" cy="2926080"/>
        </p:xfrm>
        <a:graphic>
          <a:graphicData uri="http://schemas.openxmlformats.org/drawingml/2006/table">
            <a:tbl>
              <a:tblPr firstRow="1" bandRow="1">
                <a:tableStyleId>{5940675A-B579-460E-94D1-54222C63F5DA}</a:tableStyleId>
              </a:tblPr>
              <a:tblGrid>
                <a:gridCol w="8229600">
                  <a:extLst>
                    <a:ext uri="{9D8B030D-6E8A-4147-A177-3AD203B41FA5}">
                      <a16:colId xmlns:a16="http://schemas.microsoft.com/office/drawing/2014/main" val="20000"/>
                    </a:ext>
                  </a:extLst>
                </a:gridCol>
              </a:tblGrid>
              <a:tr h="323850">
                <a:tc>
                  <a:txBody>
                    <a:bodyPr/>
                    <a:lstStyle/>
                    <a:p>
                      <a:r>
                        <a:rPr lang="en-US" dirty="0"/>
                        <a:t>   </a:t>
                      </a:r>
                      <a:r>
                        <a:rPr lang="en-US" u="sng" dirty="0"/>
                        <a:t>Material </a:t>
                      </a:r>
                      <a:r>
                        <a:rPr lang="en-US" dirty="0"/>
                        <a:t>                                                                                                                        </a:t>
                      </a:r>
                      <a:r>
                        <a:rPr lang="en-US" u="sng" dirty="0"/>
                        <a:t>Cost</a:t>
                      </a:r>
                    </a:p>
                  </a:txBody>
                  <a:tcPr/>
                </a:tc>
                <a:extLst>
                  <a:ext uri="{0D108BD9-81ED-4DB2-BD59-A6C34878D82A}">
                    <a16:rowId xmlns:a16="http://schemas.microsoft.com/office/drawing/2014/main" val="10000"/>
                  </a:ext>
                </a:extLst>
              </a:tr>
              <a:tr h="323850">
                <a:tc>
                  <a:txBody>
                    <a:bodyPr/>
                    <a:lstStyle/>
                    <a:p>
                      <a:r>
                        <a:rPr lang="en-US" dirty="0"/>
                        <a:t>   Seat,</a:t>
                      </a:r>
                      <a:r>
                        <a:rPr lang="en-US" baseline="0" dirty="0"/>
                        <a:t> Handles, Frame, axles, gear                                                                             $30.80</a:t>
                      </a:r>
                      <a:endParaRPr lang="en-US" dirty="0"/>
                    </a:p>
                  </a:txBody>
                  <a:tcPr/>
                </a:tc>
                <a:extLst>
                  <a:ext uri="{0D108BD9-81ED-4DB2-BD59-A6C34878D82A}">
                    <a16:rowId xmlns:a16="http://schemas.microsoft.com/office/drawing/2014/main" val="10001"/>
                  </a:ext>
                </a:extLst>
              </a:tr>
              <a:tr h="323850">
                <a:tc>
                  <a:txBody>
                    <a:bodyPr/>
                    <a:lstStyle/>
                    <a:p>
                      <a:r>
                        <a:rPr lang="en-US" dirty="0"/>
                        <a:t>   Gear Belt                                                                                                                      $25.00</a:t>
                      </a:r>
                    </a:p>
                  </a:txBody>
                  <a:tcPr/>
                </a:tc>
                <a:extLst>
                  <a:ext uri="{0D108BD9-81ED-4DB2-BD59-A6C34878D82A}">
                    <a16:rowId xmlns:a16="http://schemas.microsoft.com/office/drawing/2014/main" val="10002"/>
                  </a:ext>
                </a:extLst>
              </a:tr>
              <a:tr h="323850">
                <a:tc>
                  <a:txBody>
                    <a:bodyPr/>
                    <a:lstStyle/>
                    <a:p>
                      <a:r>
                        <a:rPr lang="en-US" dirty="0"/>
                        <a:t>   Seat</a:t>
                      </a:r>
                      <a:r>
                        <a:rPr lang="en-US" baseline="0" dirty="0"/>
                        <a:t> topping                                                                                                                $69.95</a:t>
                      </a:r>
                      <a:endParaRPr lang="en-US" dirty="0"/>
                    </a:p>
                  </a:txBody>
                  <a:tcPr/>
                </a:tc>
                <a:extLst>
                  <a:ext uri="{0D108BD9-81ED-4DB2-BD59-A6C34878D82A}">
                    <a16:rowId xmlns:a16="http://schemas.microsoft.com/office/drawing/2014/main" val="10003"/>
                  </a:ext>
                </a:extLst>
              </a:tr>
              <a:tr h="323850">
                <a:tc>
                  <a:txBody>
                    <a:bodyPr/>
                    <a:lstStyle/>
                    <a:p>
                      <a:r>
                        <a:rPr lang="en-US" dirty="0"/>
                        <a:t>   Handle Covers                                                                                                             $16.00</a:t>
                      </a:r>
                    </a:p>
                  </a:txBody>
                  <a:tcPr/>
                </a:tc>
                <a:extLst>
                  <a:ext uri="{0D108BD9-81ED-4DB2-BD59-A6C34878D82A}">
                    <a16:rowId xmlns:a16="http://schemas.microsoft.com/office/drawing/2014/main" val="10004"/>
                  </a:ext>
                </a:extLst>
              </a:tr>
              <a:tr h="323850">
                <a:tc>
                  <a:txBody>
                    <a:bodyPr/>
                    <a:lstStyle/>
                    <a:p>
                      <a:r>
                        <a:rPr lang="en-US" dirty="0"/>
                        <a:t>   Wheel Tires                                                                                                                 $</a:t>
                      </a:r>
                      <a:r>
                        <a:rPr lang="en-US" baseline="0" dirty="0"/>
                        <a:t>38.97</a:t>
                      </a:r>
                      <a:endParaRPr lang="en-US" dirty="0"/>
                    </a:p>
                  </a:txBody>
                  <a:tcPr/>
                </a:tc>
                <a:extLst>
                  <a:ext uri="{0D108BD9-81ED-4DB2-BD59-A6C34878D82A}">
                    <a16:rowId xmlns:a16="http://schemas.microsoft.com/office/drawing/2014/main" val="10005"/>
                  </a:ext>
                </a:extLst>
              </a:tr>
              <a:tr h="323850">
                <a:tc>
                  <a:txBody>
                    <a:bodyPr/>
                    <a:lstStyle/>
                    <a:p>
                      <a:r>
                        <a:rPr lang="en-US" dirty="0"/>
                        <a:t>   Total Cost                                                                                                                     $180.72</a:t>
                      </a:r>
                    </a:p>
                  </a:txBody>
                  <a:tcPr/>
                </a:tc>
                <a:extLst>
                  <a:ext uri="{0D108BD9-81ED-4DB2-BD59-A6C34878D82A}">
                    <a16:rowId xmlns:a16="http://schemas.microsoft.com/office/drawing/2014/main" val="10006"/>
                  </a:ext>
                </a:extLst>
              </a:tr>
              <a:tr h="323850">
                <a:tc>
                  <a:txBody>
                    <a:bodyPr/>
                    <a:lstStyle/>
                    <a:p>
                      <a:endParaRPr 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8204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1225</TotalTime>
  <Words>369</Words>
  <Application>Microsoft Office PowerPoint</Application>
  <PresentationFormat>On-screen Show (4:3)</PresentationFormat>
  <Paragraphs>49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Wingdings</vt:lpstr>
      <vt:lpstr>Office Theme</vt:lpstr>
      <vt:lpstr>PowerPoint Presentation</vt:lpstr>
      <vt:lpstr>Description of our Problem: </vt:lpstr>
      <vt:lpstr>Preliminary Ideas</vt:lpstr>
      <vt:lpstr>Finalized Idea</vt:lpstr>
      <vt:lpstr>Catia Models of Bike</vt:lpstr>
      <vt:lpstr>Catia Models Cont.</vt:lpstr>
      <vt:lpstr>Fully Assembled Model</vt:lpstr>
      <vt:lpstr>Fabrication of Design</vt:lpstr>
      <vt:lpstr>Estimated Production Cost </vt:lpstr>
      <vt:lpstr>Marketing the Product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Hand-Cycle Bike</dc:title>
  <dc:creator>Alex</dc:creator>
  <cp:lastModifiedBy>Abdullah Sifat</cp:lastModifiedBy>
  <cp:revision>18</cp:revision>
  <dcterms:created xsi:type="dcterms:W3CDTF">2013-11-26T00:30:26Z</dcterms:created>
  <dcterms:modified xsi:type="dcterms:W3CDTF">2020-09-30T00:14:50Z</dcterms:modified>
</cp:coreProperties>
</file>